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1" r:id="rId3"/>
  </p:sldMasterIdLst>
  <p:sldIdLst>
    <p:sldId id="256" r:id="rId4"/>
    <p:sldId id="257" r:id="rId5"/>
    <p:sldId id="258" r:id="rId6"/>
    <p:sldId id="261" r:id="rId7"/>
    <p:sldId id="262" r:id="rId8"/>
    <p:sldId id="279" r:id="rId9"/>
    <p:sldId id="280" r:id="rId10"/>
    <p:sldId id="260" r:id="rId11"/>
    <p:sldId id="270" r:id="rId12"/>
    <p:sldId id="274" r:id="rId13"/>
    <p:sldId id="271" r:id="rId14"/>
    <p:sldId id="278" r:id="rId15"/>
    <p:sldId id="264" r:id="rId16"/>
    <p:sldId id="265" r:id="rId17"/>
    <p:sldId id="266" r:id="rId18"/>
    <p:sldId id="267" r:id="rId19"/>
    <p:sldId id="268" r:id="rId20"/>
    <p:sldId id="269" r:id="rId21"/>
    <p:sldId id="272" r:id="rId22"/>
    <p:sldId id="273" r:id="rId23"/>
    <p:sldId id="275" r:id="rId24"/>
    <p:sldId id="276" r:id="rId25"/>
    <p:sldId id="277" r:id="rId26"/>
    <p:sldId id="263" r:id="rId27"/>
    <p:sldId id="25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3333"/>
    <a:srgbClr val="28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9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4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665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88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2748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90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63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45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9CD0E2B-5021-4064-980E-FFC4FED119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4569" y="0"/>
            <a:ext cx="1090874" cy="101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12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2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18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7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53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09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5/30/2023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31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05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hyperlink" Target="https://gmdhsoftware.com/privacy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hyperlink" Target="https://gmdhsoftware.com/customers/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hyperlink" Target="https://www.capterra.com.br/software/168356/gmdh-streamline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.png"/><Relationship Id="rId5" Type="http://schemas.openxmlformats.org/officeDocument/2006/relationships/hyperlink" Target="https://gmdhsoftware.com/customers/" TargetMode="Externa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3.png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CCA638-AEA3-39B3-D2D3-2DF2471FE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2139696"/>
            <a:ext cx="11586949" cy="3735375"/>
          </a:xfrm>
        </p:spPr>
        <p:txBody>
          <a:bodyPr anchor="b">
            <a:noAutofit/>
          </a:bodyPr>
          <a:lstStyle/>
          <a:p>
            <a:pPr algn="ctr"/>
            <a:r>
              <a:rPr lang="pt-BR" sz="4800" u="sng" dirty="0">
                <a:solidFill>
                  <a:schemeClr val="tx1"/>
                </a:solidFill>
              </a:rPr>
              <a:t>Projeto Integrador -3ª Sprint</a:t>
            </a:r>
            <a:br>
              <a:rPr lang="pt-BR" sz="6000" dirty="0">
                <a:solidFill>
                  <a:schemeClr val="tx1"/>
                </a:solidFill>
              </a:rPr>
            </a:br>
            <a:br>
              <a:rPr lang="pt-BR" sz="6000" dirty="0">
                <a:solidFill>
                  <a:schemeClr val="tx1"/>
                </a:solidFill>
              </a:rPr>
            </a:br>
            <a:r>
              <a:rPr lang="pt-BR" sz="4000" dirty="0">
                <a:solidFill>
                  <a:schemeClr val="tx1"/>
                </a:solidFill>
              </a:rPr>
              <a:t>Gestão da Produção Industrial  </a:t>
            </a:r>
            <a:br>
              <a:rPr lang="pt-BR" sz="5400" dirty="0">
                <a:solidFill>
                  <a:schemeClr val="tx1"/>
                </a:solidFill>
              </a:rPr>
            </a:br>
            <a:r>
              <a:rPr lang="pt-BR" sz="5400" dirty="0">
                <a:solidFill>
                  <a:schemeClr val="tx1"/>
                </a:solidFill>
              </a:rPr>
              <a:t> </a:t>
            </a:r>
            <a:br>
              <a:rPr lang="pt-BR" sz="5400" dirty="0">
                <a:solidFill>
                  <a:schemeClr val="tx1"/>
                </a:solidFill>
              </a:rPr>
            </a:br>
            <a:endParaRPr lang="pt-BR" sz="6000" dirty="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F37ECB-138E-73FE-01DF-EC36983C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9039" y="0"/>
            <a:ext cx="1242961" cy="115678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FBB2651-1FF0-C17B-98BD-53C64641E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16058"/>
            <a:ext cx="1778466" cy="1641927"/>
          </a:xfrm>
          <a:prstGeom prst="rect">
            <a:avLst/>
          </a:prstGeom>
        </p:spPr>
      </p:pic>
      <p:pic>
        <p:nvPicPr>
          <p:cNvPr id="16" name="Áudio 15">
            <a:hlinkClick r:id="" action="ppaction://media"/>
            <a:extLst>
              <a:ext uri="{FF2B5EF4-FFF2-40B4-BE49-F238E27FC236}">
                <a16:creationId xmlns:a16="http://schemas.microsoft.com/office/drawing/2014/main" id="{B00760EB-10F9-01C8-1591-1A07B932B4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DEF4625-54E9-4AD7-AA64-63C04F3021B7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pt-BR" dirty="0"/>
          </a:p>
        </p:txBody>
      </p:sp>
      <p:pic>
        <p:nvPicPr>
          <p:cNvPr id="1030" name="Picture 6" descr="Ficheiro:Freudenberg logo.svg – Wikipédia, a enciclopédia livre">
            <a:extLst>
              <a:ext uri="{FF2B5EF4-FFF2-40B4-BE49-F238E27FC236}">
                <a16:creationId xmlns:a16="http://schemas.microsoft.com/office/drawing/2014/main" id="{FE0EB24E-2EA0-4D71-96D9-955D21A25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901" y="4993084"/>
            <a:ext cx="5174413" cy="91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14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21"/>
    </mc:Choice>
    <mc:Fallback xmlns="">
      <p:transition spd="slow" advTm="16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5BE12CC-0D1B-84C7-6575-0CBEA7BB2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318" y="0"/>
            <a:ext cx="6499364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8443D8-71D3-6B33-E018-B365BAF21601}"/>
              </a:ext>
            </a:extLst>
          </p:cNvPr>
          <p:cNvSpPr/>
          <p:nvPr/>
        </p:nvSpPr>
        <p:spPr>
          <a:xfrm>
            <a:off x="4294172" y="5629737"/>
            <a:ext cx="2352288" cy="6072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1AA11483-879A-5D65-0A8D-FD12B5AB8A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3654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61"/>
    </mc:Choice>
    <mc:Fallback xmlns="">
      <p:transition spd="slow" advTm="12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B3940-232F-D1BB-24F4-38476A90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47" y="310847"/>
            <a:ext cx="10772775" cy="1658198"/>
          </a:xfrm>
        </p:spPr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Outro contato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13FBA5-EA3A-C53E-2D98-52BE72DD1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56"/>
          <a:stretch/>
        </p:blipFill>
        <p:spPr>
          <a:xfrm>
            <a:off x="0" y="1139946"/>
            <a:ext cx="12293275" cy="5974821"/>
          </a:xfrm>
          <a:prstGeom prst="rect">
            <a:avLst/>
          </a:prstGeom>
        </p:spPr>
      </p:pic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7473061F-5B03-CFC5-6C36-65A189AC91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6EFCE47-BB89-95FE-C1DA-1CABCE3F4455}"/>
              </a:ext>
            </a:extLst>
          </p:cNvPr>
          <p:cNvSpPr/>
          <p:nvPr/>
        </p:nvSpPr>
        <p:spPr>
          <a:xfrm>
            <a:off x="486447" y="5939862"/>
            <a:ext cx="2666186" cy="10341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99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79"/>
    </mc:Choice>
    <mc:Fallback xmlns="">
      <p:transition spd="slow" advTm="18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91E904B-DBEE-E474-FE1E-04A0A7B84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2920"/>
            <a:ext cx="12192000" cy="524020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ACC2FCF-70CB-F7C1-3498-A7F9343F86D4}"/>
              </a:ext>
            </a:extLst>
          </p:cNvPr>
          <p:cNvSpPr/>
          <p:nvPr/>
        </p:nvSpPr>
        <p:spPr>
          <a:xfrm>
            <a:off x="10181229" y="1272920"/>
            <a:ext cx="2010771" cy="4739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05808B9-2F54-6FED-F625-4EBD93E8C332}"/>
              </a:ext>
            </a:extLst>
          </p:cNvPr>
          <p:cNvSpPr/>
          <p:nvPr/>
        </p:nvSpPr>
        <p:spPr>
          <a:xfrm>
            <a:off x="9175843" y="1902992"/>
            <a:ext cx="2356515" cy="4739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BE5A454-FD2D-CE3A-9426-869C04ABD584}"/>
              </a:ext>
            </a:extLst>
          </p:cNvPr>
          <p:cNvSpPr/>
          <p:nvPr/>
        </p:nvSpPr>
        <p:spPr>
          <a:xfrm>
            <a:off x="0" y="4580227"/>
            <a:ext cx="12192000" cy="5308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Áudio 14">
            <a:hlinkClick r:id="" action="ppaction://media"/>
            <a:extLst>
              <a:ext uri="{FF2B5EF4-FFF2-40B4-BE49-F238E27FC236}">
                <a16:creationId xmlns:a16="http://schemas.microsoft.com/office/drawing/2014/main" id="{0DCE49B7-DC78-8B23-5728-C69032BA8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504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48"/>
    </mc:Choice>
    <mc:Fallback xmlns="">
      <p:transition spd="slow" advTm="31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F752F-04A3-53D0-A69E-56F249006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42" y="276837"/>
            <a:ext cx="10772775" cy="1658198"/>
          </a:xfrm>
        </p:spPr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Política de privacidade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CB9D39-ECA3-395E-4615-B152E04C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95" y="1288024"/>
            <a:ext cx="9367745" cy="5569976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05000"/>
              </a:lnSpc>
              <a:buNone/>
            </a:pPr>
            <a:r>
              <a:rPr lang="pt-BR" sz="9800" b="1" spc="-12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- Divulgação de informação</a:t>
            </a:r>
          </a:p>
          <a:p>
            <a:pPr marL="0" indent="0">
              <a:lnSpc>
                <a:spcPct val="105000"/>
              </a:lnSpc>
              <a:buNone/>
            </a:pPr>
            <a:r>
              <a:rPr lang="pt-BR" sz="6000" dirty="0">
                <a:highlight>
                  <a:srgbClr val="FFFF00"/>
                </a:highlight>
              </a:rPr>
              <a:t>GMDH Inc. não divulga os dados da empresa ou dados registrados para terceiros. Mantemos esses dados estritamente confidenciais</a:t>
            </a:r>
            <a:r>
              <a:rPr lang="pt-BR" sz="6000" dirty="0"/>
              <a:t>. As informações registradas são armazenadas nos servidores da Vultr, Hubspot e </a:t>
            </a:r>
            <a:r>
              <a:rPr lang="pt-BR" sz="6000" dirty="0" err="1"/>
              <a:t>Amazon</a:t>
            </a:r>
            <a:r>
              <a:rPr lang="pt-BR" sz="6000" dirty="0"/>
              <a:t> S3. Os servidores estão localizados nos EUA. </a:t>
            </a:r>
          </a:p>
          <a:p>
            <a:pPr marL="0" indent="0">
              <a:lnSpc>
                <a:spcPct val="105000"/>
              </a:lnSpc>
              <a:buNone/>
            </a:pPr>
            <a:endParaRPr lang="pt-BR" sz="6000" dirty="0"/>
          </a:p>
          <a:p>
            <a:pPr marL="0" indent="0">
              <a:lnSpc>
                <a:spcPct val="105000"/>
              </a:lnSpc>
              <a:buNone/>
            </a:pPr>
            <a:r>
              <a:rPr lang="pt-BR" sz="9800" b="1" spc="-12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 - Segurança da informação</a:t>
            </a:r>
          </a:p>
          <a:p>
            <a:pPr marL="0" indent="0">
              <a:lnSpc>
                <a:spcPct val="105000"/>
              </a:lnSpc>
              <a:buNone/>
            </a:pPr>
            <a:r>
              <a:rPr lang="pt-BR" sz="6000" dirty="0">
                <a:highlight>
                  <a:srgbClr val="FFFF00"/>
                </a:highlight>
              </a:rPr>
              <a:t>Somente os funcionários que precisam das informações do cliente para realizar suas atribuições de trabalho podem acessar o sistema que contém os dados do cliente. </a:t>
            </a:r>
            <a:r>
              <a:rPr lang="pt-BR" sz="6000" dirty="0"/>
              <a:t>Cada pessoa com direitos de acesso ao sistema tem nome de usuário e senha individuais. </a:t>
            </a:r>
            <a:r>
              <a:rPr lang="pt-BR" sz="6000" dirty="0">
                <a:highlight>
                  <a:srgbClr val="FFFF00"/>
                </a:highlight>
              </a:rPr>
              <a:t>Os dados registrados são salvos em bancos de dados protegidos por firewalls, senhas e outras medidas técnicas apropriadas. </a:t>
            </a:r>
            <a:r>
              <a:rPr lang="pt-BR" sz="6000" dirty="0"/>
              <a:t>Os bancos de dados são armazenados nos servidores da Vultr e Hubspot. Os backups do banco de dados Vultr são armazenados nos servidores do Amazon S3. </a:t>
            </a:r>
          </a:p>
          <a:p>
            <a:pPr marL="0" indent="0" algn="ctr">
              <a:lnSpc>
                <a:spcPct val="105000"/>
              </a:lnSpc>
              <a:buNone/>
            </a:pPr>
            <a:endParaRPr lang="pt-BR" sz="4900" b="1" dirty="0"/>
          </a:p>
          <a:p>
            <a:pPr marL="0" indent="0" algn="ctr">
              <a:lnSpc>
                <a:spcPct val="105000"/>
              </a:lnSpc>
              <a:buNone/>
            </a:pPr>
            <a:r>
              <a:rPr lang="pt-BR" sz="4900" b="1" dirty="0"/>
              <a:t>Disponível em: </a:t>
            </a:r>
            <a:r>
              <a:rPr lang="pt-BR" sz="4900" dirty="0">
                <a:hlinkClick r:id="rId4"/>
              </a:rPr>
              <a:t>https://gmdhsoftware.com/privacy/</a:t>
            </a:r>
            <a:r>
              <a:rPr lang="pt-BR" sz="4900" dirty="0"/>
              <a:t> </a:t>
            </a:r>
          </a:p>
          <a:p>
            <a:endParaRPr lang="pt-BR" dirty="0"/>
          </a:p>
        </p:txBody>
      </p:sp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4459E96B-122F-AB75-D79B-F850D74C0C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936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82"/>
    </mc:Choice>
    <mc:Fallback xmlns="">
      <p:transition spd="slow" advTm="26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F752F-04A3-53D0-A69E-56F24900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Case de sucesso - </a:t>
            </a:r>
            <a:r>
              <a:rPr lang="pt-BR" b="1" dirty="0" err="1">
                <a:solidFill>
                  <a:srgbClr val="00B0F0"/>
                </a:solidFill>
              </a:rPr>
              <a:t>MyScrubs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CB9D39-ECA3-395E-4615-B152E04C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620" y="1679104"/>
            <a:ext cx="9352096" cy="4225347"/>
          </a:xfrm>
        </p:spPr>
        <p:txBody>
          <a:bodyPr>
            <a:normAutofit/>
          </a:bodyPr>
          <a:lstStyle/>
          <a:p>
            <a:endParaRPr lang="pt-BR" dirty="0"/>
          </a:p>
          <a:p>
            <a:pPr algn="just" fontAlgn="base"/>
            <a:r>
              <a:rPr lang="pt-BR" dirty="0"/>
              <a:t>A </a:t>
            </a:r>
            <a:r>
              <a:rPr lang="pt-BR" dirty="0" err="1"/>
              <a:t>MyScrubs</a:t>
            </a:r>
            <a:r>
              <a:rPr lang="pt-BR" dirty="0"/>
              <a:t> é uma empresa que se dedica à </a:t>
            </a:r>
            <a:r>
              <a:rPr lang="pt-BR" dirty="0">
                <a:highlight>
                  <a:srgbClr val="FFFF00"/>
                </a:highlight>
              </a:rPr>
              <a:t>importação e comercialização de Uniformes Clínicos</a:t>
            </a:r>
            <a:r>
              <a:rPr lang="pt-BR" dirty="0"/>
              <a:t> para todas as áreas relacionadas com a saúde. </a:t>
            </a:r>
          </a:p>
          <a:p>
            <a:pPr algn="just" fontAlgn="base"/>
            <a:endParaRPr lang="pt-BR" dirty="0"/>
          </a:p>
          <a:p>
            <a:pPr algn="just" fontAlgn="base"/>
            <a:r>
              <a:rPr lang="pt-BR" dirty="0"/>
              <a:t>A empresa comercializa aproximadamente </a:t>
            </a:r>
            <a:r>
              <a:rPr lang="pt-BR" dirty="0">
                <a:highlight>
                  <a:srgbClr val="FFFF00"/>
                </a:highlight>
              </a:rPr>
              <a:t>10.000 </a:t>
            </a:r>
            <a:r>
              <a:rPr lang="pt-BR" dirty="0" err="1">
                <a:highlight>
                  <a:srgbClr val="FFFF00"/>
                </a:highlight>
              </a:rPr>
              <a:t>SKUs</a:t>
            </a:r>
            <a:r>
              <a:rPr lang="pt-BR" dirty="0">
                <a:highlight>
                  <a:srgbClr val="FFFF00"/>
                </a:highlight>
              </a:rPr>
              <a:t> devido à complexidade de gerenciamento de cores e tamanhos.</a:t>
            </a:r>
          </a:p>
          <a:p>
            <a:pPr algn="just" fontAlgn="base"/>
            <a:endParaRPr lang="pt-BR" dirty="0">
              <a:highlight>
                <a:srgbClr val="FFFF00"/>
              </a:highlight>
            </a:endParaRPr>
          </a:p>
          <a:p>
            <a:pPr algn="just" fontAlgn="base"/>
            <a:r>
              <a:rPr lang="pt-BR" dirty="0"/>
              <a:t>Eles têm cerca de dez lojas para venda e um canal de e-commerce. </a:t>
            </a:r>
            <a:r>
              <a:rPr lang="pt-BR" dirty="0">
                <a:highlight>
                  <a:srgbClr val="FFFF00"/>
                </a:highlight>
              </a:rPr>
              <a:t>Cerca de 500 </a:t>
            </a:r>
            <a:r>
              <a:rPr lang="pt-BR" dirty="0" err="1">
                <a:highlight>
                  <a:srgbClr val="FFFF00"/>
                </a:highlight>
              </a:rPr>
              <a:t>SKUs</a:t>
            </a:r>
            <a:r>
              <a:rPr lang="pt-BR" dirty="0">
                <a:highlight>
                  <a:srgbClr val="FFFF00"/>
                </a:highlight>
              </a:rPr>
              <a:t> são adicionados a cada temporada.</a:t>
            </a:r>
          </a:p>
          <a:p>
            <a:endParaRPr lang="pt-BR" dirty="0"/>
          </a:p>
        </p:txBody>
      </p:sp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EF23E70A-861F-7D69-3A95-9EA1151A26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1244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66"/>
    </mc:Choice>
    <mc:Fallback xmlns="">
      <p:transition spd="slow" advTm="26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F752F-04A3-53D0-A69E-56F24900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Case de sucesso - </a:t>
            </a:r>
            <a:r>
              <a:rPr lang="pt-BR" b="1" dirty="0" err="1">
                <a:solidFill>
                  <a:srgbClr val="00B0F0"/>
                </a:solidFill>
              </a:rPr>
              <a:t>MyScrubs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CB9D39-ECA3-395E-4615-B152E04C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80" y="1270001"/>
            <a:ext cx="9370394" cy="4283512"/>
          </a:xfrm>
        </p:spPr>
        <p:txBody>
          <a:bodyPr>
            <a:normAutofit/>
          </a:bodyPr>
          <a:lstStyle/>
          <a:p>
            <a:endParaRPr lang="pt-BR" dirty="0"/>
          </a:p>
          <a:p>
            <a:pPr algn="just" fontAlgn="base"/>
            <a:r>
              <a:rPr lang="pt-BR" dirty="0">
                <a:highlight>
                  <a:srgbClr val="FFFF00"/>
                </a:highlight>
              </a:rPr>
              <a:t>Os principais desafios </a:t>
            </a:r>
            <a:r>
              <a:rPr lang="pt-BR" dirty="0"/>
              <a:t>do </a:t>
            </a:r>
            <a:r>
              <a:rPr lang="pt-BR" dirty="0" err="1"/>
              <a:t>MyScrubs</a:t>
            </a:r>
            <a:r>
              <a:rPr lang="pt-BR" dirty="0"/>
              <a:t> nas operações da cadeia de suprimentos foram:</a:t>
            </a:r>
          </a:p>
          <a:p>
            <a:pPr algn="just" fontAlgn="base"/>
            <a:r>
              <a:rPr lang="pt-BR" dirty="0">
                <a:highlight>
                  <a:srgbClr val="FFFF00"/>
                </a:highlight>
              </a:rPr>
              <a:t>Gerenciar um grande volume </a:t>
            </a:r>
            <a:r>
              <a:rPr lang="pt-BR" dirty="0"/>
              <a:t>de </a:t>
            </a:r>
            <a:r>
              <a:rPr lang="pt-BR" dirty="0" err="1"/>
              <a:t>SKUs</a:t>
            </a:r>
            <a:r>
              <a:rPr lang="pt-BR" dirty="0"/>
              <a:t> devido à necessidade de lidar com </a:t>
            </a:r>
            <a:r>
              <a:rPr lang="pt-BR" dirty="0">
                <a:highlight>
                  <a:srgbClr val="FFFF00"/>
                </a:highlight>
              </a:rPr>
              <a:t>modelos, cores e tamanhos.</a:t>
            </a:r>
          </a:p>
          <a:p>
            <a:pPr algn="just" fontAlgn="base"/>
            <a:r>
              <a:rPr lang="pt-BR" dirty="0">
                <a:highlight>
                  <a:srgbClr val="FFFF00"/>
                </a:highlight>
              </a:rPr>
              <a:t>Visualizar um plano de compras de longo prazo em um nível agregado.</a:t>
            </a:r>
          </a:p>
          <a:p>
            <a:pPr algn="just" fontAlgn="base"/>
            <a:r>
              <a:rPr lang="pt-BR" dirty="0">
                <a:highlight>
                  <a:srgbClr val="FFFF00"/>
                </a:highlight>
              </a:rPr>
              <a:t>Vincular novos produtos a coleções </a:t>
            </a:r>
            <a:r>
              <a:rPr lang="pt-BR" dirty="0"/>
              <a:t>de temporadas anteriores para replicar o comportamento.</a:t>
            </a:r>
          </a:p>
          <a:p>
            <a:pPr algn="just" fontAlgn="base"/>
            <a:r>
              <a:rPr lang="pt-BR" dirty="0">
                <a:highlight>
                  <a:srgbClr val="FFFF00"/>
                </a:highlight>
              </a:rPr>
              <a:t>Facilidade de uso e rápida implementação foram critérios importantes</a:t>
            </a:r>
            <a:r>
              <a:rPr lang="pt-BR" dirty="0"/>
              <a:t>. Além disso, uma </a:t>
            </a:r>
            <a:r>
              <a:rPr lang="pt-BR" dirty="0">
                <a:highlight>
                  <a:srgbClr val="FFFF00"/>
                </a:highlight>
              </a:rPr>
              <a:t>plataforma cujo investimento seja proporcional ao tamanho da empresa </a:t>
            </a:r>
            <a:r>
              <a:rPr lang="pt-BR" dirty="0"/>
              <a:t>e que possa nos acompanhar no crescimento futuro.</a:t>
            </a:r>
          </a:p>
          <a:p>
            <a:endParaRPr lang="pt-BR" dirty="0"/>
          </a:p>
        </p:txBody>
      </p:sp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753F6148-40BD-9AB2-2452-27971E31EA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337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31"/>
    </mc:Choice>
    <mc:Fallback xmlns="">
      <p:transition spd="slow" advTm="29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F752F-04A3-53D0-A69E-56F24900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Case de sucesso - </a:t>
            </a:r>
            <a:r>
              <a:rPr lang="pt-BR" b="1" dirty="0" err="1">
                <a:solidFill>
                  <a:srgbClr val="00B0F0"/>
                </a:solidFill>
              </a:rPr>
              <a:t>MyScrubs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CB9D39-ECA3-395E-4615-B152E04C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80" y="2014894"/>
            <a:ext cx="9387172" cy="4293627"/>
          </a:xfrm>
        </p:spPr>
        <p:txBody>
          <a:bodyPr>
            <a:normAutofit/>
          </a:bodyPr>
          <a:lstStyle/>
          <a:p>
            <a:endParaRPr lang="pt-BR" dirty="0"/>
          </a:p>
          <a:p>
            <a:pPr algn="just" fontAlgn="base"/>
            <a:r>
              <a:rPr lang="pt-BR" dirty="0"/>
              <a:t>Durante o processo de implantação a equipe </a:t>
            </a:r>
            <a:r>
              <a:rPr lang="pt-BR" dirty="0" err="1"/>
              <a:t>MyScrubs</a:t>
            </a:r>
            <a:r>
              <a:rPr lang="pt-BR" dirty="0"/>
              <a:t> teve </a:t>
            </a:r>
            <a:r>
              <a:rPr lang="pt-BR" dirty="0">
                <a:highlight>
                  <a:srgbClr val="FFFF00"/>
                </a:highlight>
              </a:rPr>
              <a:t>treinamento</a:t>
            </a:r>
            <a:r>
              <a:rPr lang="pt-BR" dirty="0"/>
              <a:t> para utilização do produto, podendo implementar o processo de planejamento de demanda e compras que antes era gerenciado através de planilhas de </a:t>
            </a:r>
            <a:r>
              <a:rPr lang="pt-BR" b="1" dirty="0"/>
              <a:t>Excel</a:t>
            </a:r>
            <a:r>
              <a:rPr lang="pt-BR" dirty="0"/>
              <a:t>.</a:t>
            </a:r>
          </a:p>
          <a:p>
            <a:pPr algn="just" fontAlgn="base"/>
            <a:endParaRPr lang="pt-BR" dirty="0"/>
          </a:p>
          <a:p>
            <a:pPr algn="just" fontAlgn="base"/>
            <a:r>
              <a:rPr lang="pt-BR" dirty="0"/>
              <a:t> A utilização do sistema é bastante intuitiva o que facilitou a adoção. O que surpreendeu positivamente a equipe foi o </a:t>
            </a:r>
            <a:r>
              <a:rPr lang="pt-BR" dirty="0">
                <a:highlight>
                  <a:srgbClr val="FFFF00"/>
                </a:highlight>
              </a:rPr>
              <a:t>relatório de exportação dos pedidos planejados, que permite a visibilidade de todo o horizonte de planejamento.</a:t>
            </a:r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C313276C-16DB-228D-2CCC-D043C32446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811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50"/>
    </mc:Choice>
    <mc:Fallback xmlns="">
      <p:transition spd="slow" advTm="19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F752F-04A3-53D0-A69E-56F24900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Case de sucesso – </a:t>
            </a:r>
            <a:r>
              <a:rPr lang="pt-BR" b="1" dirty="0" err="1">
                <a:solidFill>
                  <a:srgbClr val="00B0F0"/>
                </a:solidFill>
              </a:rPr>
              <a:t>MyScrubs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CB9D39-ECA3-395E-4615-B152E04C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79" y="1994903"/>
            <a:ext cx="9429117" cy="2845546"/>
          </a:xfrm>
        </p:spPr>
        <p:txBody>
          <a:bodyPr>
            <a:normAutofit/>
          </a:bodyPr>
          <a:lstStyle/>
          <a:p>
            <a:endParaRPr lang="pt-BR" dirty="0"/>
          </a:p>
          <a:p>
            <a:pPr fontAlgn="base"/>
            <a:r>
              <a:rPr lang="pt-BR" dirty="0"/>
              <a:t>A solução Streamline ajudou a </a:t>
            </a:r>
            <a:r>
              <a:rPr lang="pt-BR" dirty="0" err="1"/>
              <a:t>MyScrubs</a:t>
            </a:r>
            <a:r>
              <a:rPr lang="pt-BR" dirty="0"/>
              <a:t> a realizar </a:t>
            </a:r>
            <a:r>
              <a:rPr lang="pt-BR" dirty="0">
                <a:highlight>
                  <a:srgbClr val="FFFF00"/>
                </a:highlight>
              </a:rPr>
              <a:t>o planejamento de compras, com os ciclos definidos para cada tipo de produto e diferentes lead times de fornecedores</a:t>
            </a:r>
            <a:r>
              <a:rPr lang="pt-BR" dirty="0"/>
              <a:t>, de forma praticamente automática. </a:t>
            </a:r>
          </a:p>
          <a:p>
            <a:pPr marL="0" indent="0" fontAlgn="base">
              <a:buNone/>
            </a:pPr>
            <a:endParaRPr lang="pt-BR" dirty="0"/>
          </a:p>
          <a:p>
            <a:pPr fontAlgn="base"/>
            <a:r>
              <a:rPr lang="pt-BR" dirty="0"/>
              <a:t>Com isso, o estoque de compras foi reduzido evitando o excesso de estoque, devido à possibilidade de incorporar políticas de trânsito e estoque. </a:t>
            </a:r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D4E33BDC-9289-ACAA-0770-755E24175B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103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21"/>
    </mc:Choice>
    <mc:Fallback xmlns="">
      <p:transition spd="slow" advTm="22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F752F-04A3-53D0-A69E-56F249006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85" y="102075"/>
            <a:ext cx="10772775" cy="1658198"/>
          </a:xfrm>
        </p:spPr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Outros cases de sucesso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89DD8FD1-BD28-4CD8-A48E-12B91C4E1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8365" y="1254966"/>
            <a:ext cx="7014949" cy="521040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8E045E8-FFB0-46D0-AACC-D72B7548F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606" y="1254966"/>
            <a:ext cx="4713027" cy="521040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1397EF0-B701-0DA4-65B2-256ADF19BC95}"/>
              </a:ext>
            </a:extLst>
          </p:cNvPr>
          <p:cNvSpPr txBox="1"/>
          <p:nvPr/>
        </p:nvSpPr>
        <p:spPr>
          <a:xfrm>
            <a:off x="2392822" y="6465368"/>
            <a:ext cx="756302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Disponível em: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https://gmdhsoftware.com/customers/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4C72621B-A708-C13D-1AC4-44664818FA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778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46"/>
    </mc:Choice>
    <mc:Fallback xmlns="">
      <p:transition spd="slow" advTm="9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D68D6-F4F3-720B-E2F7-3E8F489A9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Avaliações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28D596-86CD-7225-E323-797A0364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68" y="1842448"/>
            <a:ext cx="11667932" cy="360300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ABA9C1-7B44-67D0-E0E7-0A6086491DF4}"/>
              </a:ext>
            </a:extLst>
          </p:cNvPr>
          <p:cNvSpPr txBox="1"/>
          <p:nvPr/>
        </p:nvSpPr>
        <p:spPr>
          <a:xfrm>
            <a:off x="1995986" y="5880598"/>
            <a:ext cx="7953232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Disponível em: </a:t>
            </a:r>
            <a:r>
              <a:rPr lang="pt-BR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https://www.capterra.com.br/software/168356/gmdh-streamline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44C4DEDF-66A5-BE57-13B2-859ACB423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8220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1"/>
    </mc:Choice>
    <mc:Fallback xmlns="">
      <p:transition spd="slow" advTm="21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BA0ED2B-3A57-62D8-5353-1E715B411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4" y="2405754"/>
            <a:ext cx="1286515" cy="167924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0704BB3-8C35-937E-D144-72213B0EE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612" y="2444384"/>
            <a:ext cx="1206704" cy="16792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7131CBD-4C91-FBB6-9DEE-8CE2A3E05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0410" y="2444384"/>
            <a:ext cx="1114581" cy="16792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6D08611-95BB-91E0-BB6C-E9EE7D5A1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8888" y="2444384"/>
            <a:ext cx="1057423" cy="167924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60B2561-3287-DF0F-BD44-F66AB6DCB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0208" y="2405754"/>
            <a:ext cx="1114581" cy="17178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835F5B4-261C-1D7E-E627-AC509CCE7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1527" y="2404470"/>
            <a:ext cx="1114581" cy="171787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C5832CE-D04B-6F89-A40A-89D04E6931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0006" y="2407057"/>
            <a:ext cx="1105054" cy="171528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F1CCA19-F2DC-4D4E-18C6-1A06AEE949BD}"/>
              </a:ext>
            </a:extLst>
          </p:cNvPr>
          <p:cNvSpPr txBox="1"/>
          <p:nvPr/>
        </p:nvSpPr>
        <p:spPr>
          <a:xfrm>
            <a:off x="208270" y="4238580"/>
            <a:ext cx="202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Fernando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92CA217-B855-0E10-5685-AB2D7FC0BEDC}"/>
              </a:ext>
            </a:extLst>
          </p:cNvPr>
          <p:cNvSpPr txBox="1"/>
          <p:nvPr/>
        </p:nvSpPr>
        <p:spPr>
          <a:xfrm>
            <a:off x="6950201" y="4244178"/>
            <a:ext cx="159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Renan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454CE5E-D27D-8E0F-2087-C23F575F4CE7}"/>
              </a:ext>
            </a:extLst>
          </p:cNvPr>
          <p:cNvSpPr txBox="1"/>
          <p:nvPr/>
        </p:nvSpPr>
        <p:spPr>
          <a:xfrm>
            <a:off x="8471520" y="4251814"/>
            <a:ext cx="159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Thiago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F44BCEB-AED4-8AA0-0D85-2F392E1F888B}"/>
              </a:ext>
            </a:extLst>
          </p:cNvPr>
          <p:cNvSpPr txBox="1"/>
          <p:nvPr/>
        </p:nvSpPr>
        <p:spPr>
          <a:xfrm>
            <a:off x="10053343" y="4269718"/>
            <a:ext cx="159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Raiara (P.O)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39272DE-6FE2-E7AE-F10C-EBB8FACEAC23}"/>
              </a:ext>
            </a:extLst>
          </p:cNvPr>
          <p:cNvSpPr txBox="1"/>
          <p:nvPr/>
        </p:nvSpPr>
        <p:spPr>
          <a:xfrm>
            <a:off x="5446879" y="4258572"/>
            <a:ext cx="159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Lucia (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S.M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B598A10-7AA1-56EC-CFEB-81012E40A107}"/>
              </a:ext>
            </a:extLst>
          </p:cNvPr>
          <p:cNvSpPr txBox="1"/>
          <p:nvPr/>
        </p:nvSpPr>
        <p:spPr>
          <a:xfrm>
            <a:off x="3858671" y="4251814"/>
            <a:ext cx="159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Leandro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84151EF-08C9-8E36-1038-B24EDE8B50B0}"/>
              </a:ext>
            </a:extLst>
          </p:cNvPr>
          <p:cNvSpPr txBox="1"/>
          <p:nvPr/>
        </p:nvSpPr>
        <p:spPr>
          <a:xfrm>
            <a:off x="2110033" y="4238580"/>
            <a:ext cx="159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Luciano</a:t>
            </a:r>
          </a:p>
        </p:txBody>
      </p:sp>
      <p:pic>
        <p:nvPicPr>
          <p:cNvPr id="31" name="Áudio 30">
            <a:hlinkClick r:id="" action="ppaction://media"/>
            <a:extLst>
              <a:ext uri="{FF2B5EF4-FFF2-40B4-BE49-F238E27FC236}">
                <a16:creationId xmlns:a16="http://schemas.microsoft.com/office/drawing/2014/main" id="{376B85E8-1B55-F993-3200-AE459F8044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18" name="Título 17">
            <a:extLst>
              <a:ext uri="{FF2B5EF4-FFF2-40B4-BE49-F238E27FC236}">
                <a16:creationId xmlns:a16="http://schemas.microsoft.com/office/drawing/2014/main" id="{CC4FC074-AD5C-32D7-E206-44BD1A6FF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Equipe Focus -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702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1"/>
    </mc:Choice>
    <mc:Fallback xmlns="">
      <p:transition spd="slow" advTm="13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10EBEB-6411-9CC7-DD17-FBEF5263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Depoimentos de Clientes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0BFB4A-202B-CD5A-A087-543ADD20DD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08" b="2733"/>
          <a:stretch/>
        </p:blipFill>
        <p:spPr>
          <a:xfrm>
            <a:off x="186233" y="1970589"/>
            <a:ext cx="11819533" cy="410797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788700E-EEAC-FC6D-A665-D383F9787F72}"/>
              </a:ext>
            </a:extLst>
          </p:cNvPr>
          <p:cNvSpPr txBox="1"/>
          <p:nvPr/>
        </p:nvSpPr>
        <p:spPr>
          <a:xfrm>
            <a:off x="2262097" y="6358467"/>
            <a:ext cx="756302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Disponível em: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https://gmdhsoftware.com/customers/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A294C9E0-0D2A-69B6-D1E9-F7BDBF63BB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8106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27"/>
    </mc:Choice>
    <mc:Fallback xmlns="">
      <p:transition spd="slow" advTm="13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7B31C-718A-2825-A475-A18A3CB1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Simulações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63FDB6-A4EA-4D76-A82B-ED5ABDA4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Pegamos alguns modelos do software para demonstrar o funcionamento e as análises dos dados.</a:t>
            </a:r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76BAD171-2BEF-8EDF-DB76-369EA5B081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782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32"/>
    </mc:Choice>
    <mc:Fallback xmlns="">
      <p:transition spd="slow" advTm="9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B510519B-8C40-6104-2F05-3840223573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2792AFC-2B5B-49ED-A1B4-D124529A2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7" y="82296"/>
            <a:ext cx="10508776" cy="666334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81498A7-15AB-7CC1-20A3-F0E829682735}"/>
              </a:ext>
            </a:extLst>
          </p:cNvPr>
          <p:cNvSpPr/>
          <p:nvPr/>
        </p:nvSpPr>
        <p:spPr>
          <a:xfrm>
            <a:off x="10781731" y="1562963"/>
            <a:ext cx="464024" cy="24565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54E3D6E-D220-7E95-CB3A-0948AF6849BE}"/>
              </a:ext>
            </a:extLst>
          </p:cNvPr>
          <p:cNvSpPr/>
          <p:nvPr/>
        </p:nvSpPr>
        <p:spPr>
          <a:xfrm>
            <a:off x="10815851" y="2669970"/>
            <a:ext cx="464024" cy="245659"/>
          </a:xfrm>
          <a:prstGeom prst="rect">
            <a:avLst/>
          </a:prstGeom>
          <a:solidFill>
            <a:srgbClr val="FD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73F3C4-1AB4-07CC-54A4-F314A925AECF}"/>
              </a:ext>
            </a:extLst>
          </p:cNvPr>
          <p:cNvSpPr txBox="1"/>
          <p:nvPr/>
        </p:nvSpPr>
        <p:spPr>
          <a:xfrm>
            <a:off x="10713493" y="1889299"/>
            <a:ext cx="113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Excesso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9E8AA29-0D14-7486-75AD-A747F6535FBC}"/>
              </a:ext>
            </a:extLst>
          </p:cNvPr>
          <p:cNvSpPr txBox="1"/>
          <p:nvPr/>
        </p:nvSpPr>
        <p:spPr>
          <a:xfrm>
            <a:off x="10727141" y="2921864"/>
            <a:ext cx="113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Falta</a:t>
            </a:r>
          </a:p>
        </p:txBody>
      </p:sp>
    </p:spTree>
    <p:extLst>
      <p:ext uri="{BB962C8B-B14F-4D97-AF65-F5344CB8AC3E}">
        <p14:creationId xmlns:p14="http://schemas.microsoft.com/office/powerpoint/2010/main" val="90115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73"/>
    </mc:Choice>
    <mc:Fallback xmlns="">
      <p:transition spd="slow" advTm="29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17363A7-3DAC-EB8C-FC82-BA78B791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1525"/>
            <a:ext cx="11767965" cy="4455885"/>
          </a:xfrm>
          <a:prstGeom prst="rect">
            <a:avLst/>
          </a:prstGeom>
        </p:spPr>
      </p:pic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DD6A5337-8E5C-13A7-04A8-D8C001A462E7}"/>
              </a:ext>
            </a:extLst>
          </p:cNvPr>
          <p:cNvSpPr/>
          <p:nvPr/>
        </p:nvSpPr>
        <p:spPr>
          <a:xfrm>
            <a:off x="2209152" y="2157213"/>
            <a:ext cx="624113" cy="9816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AA4BE69-609A-FEC3-C9F6-649C0CF442C2}"/>
              </a:ext>
            </a:extLst>
          </p:cNvPr>
          <p:cNvSpPr/>
          <p:nvPr/>
        </p:nvSpPr>
        <p:spPr>
          <a:xfrm>
            <a:off x="6537278" y="2373086"/>
            <a:ext cx="1282889" cy="561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797794CA-BB6A-1027-14CC-4625CE4F21A7}"/>
              </a:ext>
            </a:extLst>
          </p:cNvPr>
          <p:cNvSpPr/>
          <p:nvPr/>
        </p:nvSpPr>
        <p:spPr>
          <a:xfrm>
            <a:off x="6537278" y="3138877"/>
            <a:ext cx="1282889" cy="561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155ED15E-A43F-4D50-8748-5647618AD57D}"/>
              </a:ext>
            </a:extLst>
          </p:cNvPr>
          <p:cNvSpPr/>
          <p:nvPr/>
        </p:nvSpPr>
        <p:spPr>
          <a:xfrm>
            <a:off x="6537278" y="3880134"/>
            <a:ext cx="1282889" cy="561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9FA9807-13AE-EEAF-D036-33533DF88117}"/>
              </a:ext>
            </a:extLst>
          </p:cNvPr>
          <p:cNvSpPr txBox="1"/>
          <p:nvPr/>
        </p:nvSpPr>
        <p:spPr>
          <a:xfrm>
            <a:off x="1665027" y="1706813"/>
            <a:ext cx="185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Vendas efetivas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2DF5836-C82A-2CD7-D8DB-C7F56EEAC6A6}"/>
              </a:ext>
            </a:extLst>
          </p:cNvPr>
          <p:cNvSpPr txBox="1"/>
          <p:nvPr/>
        </p:nvSpPr>
        <p:spPr>
          <a:xfrm>
            <a:off x="6028052" y="3639307"/>
            <a:ext cx="233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Limite de confiança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6B1965-AAB6-7891-9F93-E359C3196B79}"/>
              </a:ext>
            </a:extLst>
          </p:cNvPr>
          <p:cNvSpPr txBox="1"/>
          <p:nvPr/>
        </p:nvSpPr>
        <p:spPr>
          <a:xfrm>
            <a:off x="5938546" y="2929677"/>
            <a:ext cx="261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Previsão de demanda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EF40A0B-14CD-4944-2390-078D60BAC345}"/>
              </a:ext>
            </a:extLst>
          </p:cNvPr>
          <p:cNvSpPr txBox="1"/>
          <p:nvPr/>
        </p:nvSpPr>
        <p:spPr>
          <a:xfrm>
            <a:off x="6036344" y="2035381"/>
            <a:ext cx="252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Limite de confiança</a:t>
            </a:r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3195FFB6-086D-7850-1AD2-95166D8D0B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379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05"/>
    </mc:Choice>
    <mc:Fallback xmlns="">
      <p:transition spd="slow" advTm="20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CA822-0BB5-ADFB-7C71-B98C101B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00B0F0"/>
                </a:solidFill>
              </a:rPr>
              <a:t>Considerações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025CDD-9465-C599-2DD9-9EC08B767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Sabemos que a </a:t>
            </a:r>
            <a:r>
              <a:rPr lang="pt-BR" dirty="0" err="1"/>
              <a:t>Freudenberg</a:t>
            </a:r>
            <a:r>
              <a:rPr lang="pt-BR" dirty="0"/>
              <a:t> é uma multinacional e que para que seja implantado um novo Software é necessário uma aprovação de sua matriz.</a:t>
            </a:r>
          </a:p>
          <a:p>
            <a:pPr algn="ctr"/>
            <a:endParaRPr lang="pt-BR" dirty="0"/>
          </a:p>
          <a:p>
            <a:pPr marL="0" indent="0" algn="ctr">
              <a:buNone/>
            </a:pPr>
            <a:r>
              <a:rPr lang="pt-BR" dirty="0"/>
              <a:t>A vantagem deste é que é ele é mundialmente conhecido e é utilizado por muitas empresas internacionais.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O intuito da equipe é apresentar uma ferramenta com maior agilidade e eficiência. 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C22A44F3-4D62-6592-9EBA-9031E86E1D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140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69"/>
    </mc:Choice>
    <mc:Fallback xmlns="">
      <p:transition spd="slow" advTm="32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ãos segurando os pulsos uma da outra e interligadas para formar um círculo">
            <a:extLst>
              <a:ext uri="{FF2B5EF4-FFF2-40B4-BE49-F238E27FC236}">
                <a16:creationId xmlns:a16="http://schemas.microsoft.com/office/drawing/2014/main" id="{FEF03A0C-6D70-46BF-36C1-36A34DF91D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45" r="11410" b="-1"/>
          <a:stretch/>
        </p:blipFill>
        <p:spPr>
          <a:xfrm>
            <a:off x="20" y="10"/>
            <a:ext cx="7555971" cy="68579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84EEF2-D76C-93A3-F150-BF42CA62B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1255594"/>
            <a:ext cx="3577510" cy="4522271"/>
          </a:xfrm>
        </p:spPr>
        <p:txBody>
          <a:bodyPr>
            <a:normAutofit/>
          </a:bodyPr>
          <a:lstStyle/>
          <a:p>
            <a:pPr algn="ctr"/>
            <a:endParaRPr lang="pt-BR" sz="3200" b="1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pt-BR" sz="3200" b="1" dirty="0">
                <a:solidFill>
                  <a:srgbClr val="FFFFFF"/>
                </a:solidFill>
              </a:rPr>
              <a:t>A equipe Focus agradece pela atenção!!!</a:t>
            </a:r>
          </a:p>
          <a:p>
            <a:pPr algn="ctr"/>
            <a:endParaRPr lang="pt-BR" sz="3200" b="1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pt-BR" sz="3200" b="1" dirty="0">
                <a:solidFill>
                  <a:srgbClr val="FFFFFF"/>
                </a:solidFill>
              </a:rPr>
              <a:t>Obrigado!!!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8CBF313C-D4F0-2332-F009-85BDBC92FE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54915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533"/>
    </mc:Choice>
    <mc:Fallback xmlns="">
      <p:transition spd="slow" advTm="7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DA49-CD76-6AC7-A299-A397AAB03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7C9D6E-131D-649B-797A-75B19E939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pt-BR" dirty="0"/>
          </a:p>
          <a:p>
            <a:pPr algn="ctr"/>
            <a:endParaRPr lang="pt-BR" dirty="0"/>
          </a:p>
          <a:p>
            <a:pPr marL="0" indent="0" algn="ctr">
              <a:buNone/>
            </a:pPr>
            <a:r>
              <a:rPr lang="pt-BR" dirty="0"/>
              <a:t>Apresentar maiores informações do Streamline, uma ferramenta mundialmente conhecida para o auxílio na gestão de estoque, economizando tempo no planejamento e garantindo um fornecimento estável de bens em toda cadeia de valor.</a:t>
            </a:r>
          </a:p>
        </p:txBody>
      </p:sp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17A648A4-43C9-759F-86F3-9BD5B6677C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1499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38"/>
    </mc:Choice>
    <mc:Fallback xmlns="">
      <p:transition spd="slow" advTm="20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9CE876-5129-221F-A34D-8FA3ED3B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Quem já utiliza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6EE8BD-EB95-892F-A264-1FCF4C088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343" cy="4346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- Indústria farmacêutica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- Distribuidora automotiva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- Fábrica de Móveis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- Comércios 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- Indústria de equipamentos ópticos</a:t>
            </a:r>
          </a:p>
          <a:p>
            <a:endParaRPr lang="pt-BR" dirty="0"/>
          </a:p>
        </p:txBody>
      </p:sp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863FDA83-2AC2-25C5-F344-9BAA6E76DC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1065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04"/>
    </mc:Choice>
    <mc:Fallback xmlns="">
      <p:transition spd="slow" advTm="16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752C47-B061-CA0F-2F10-F9E5FAB9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Empresas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301D923-0C46-CBA6-4C31-A5FE812EA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7863" y="2615264"/>
            <a:ext cx="8596312" cy="2972084"/>
          </a:xfr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A25810C2-218C-9DDC-D9DB-79740D7871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664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6"/>
    </mc:Choice>
    <mc:Fallback xmlns="">
      <p:transition spd="slow" advTm="6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E00A3-FD30-5188-4C1E-1B6AAF8F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Porque escolher a </a:t>
            </a:r>
            <a:r>
              <a:rPr lang="pt-BR" b="1" dirty="0" err="1">
                <a:solidFill>
                  <a:srgbClr val="00B0F0"/>
                </a:solidFill>
              </a:rPr>
              <a:t>Streamline</a:t>
            </a:r>
            <a:r>
              <a:rPr lang="pt-BR" b="1" dirty="0">
                <a:solidFill>
                  <a:srgbClr val="00B0F0"/>
                </a:solidFill>
              </a:rPr>
              <a:t>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23AA18-138A-CD70-98BE-C5196529E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67" y="1487606"/>
            <a:ext cx="10587166" cy="5288098"/>
          </a:xfrm>
          <a:prstGeom prst="rect">
            <a:avLst/>
          </a:prstGeom>
        </p:spPr>
      </p:pic>
      <p:pic>
        <p:nvPicPr>
          <p:cNvPr id="12" name="Áudio 11">
            <a:hlinkClick r:id="" action="ppaction://media"/>
            <a:extLst>
              <a:ext uri="{FF2B5EF4-FFF2-40B4-BE49-F238E27FC236}">
                <a16:creationId xmlns:a16="http://schemas.microsoft.com/office/drawing/2014/main" id="{FE9FA331-B5BE-AC82-1DC5-7DDE43902B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1141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51"/>
    </mc:Choice>
    <mc:Fallback xmlns="">
      <p:transition spd="slow" advTm="20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5D388-0AE4-203D-BEC3-36AAF1D17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467208"/>
            <a:ext cx="9613783" cy="933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1" dirty="0">
                <a:solidFill>
                  <a:srgbClr val="00B0F0"/>
                </a:solidFill>
              </a:rPr>
              <a:t>O que </a:t>
            </a:r>
            <a:r>
              <a:rPr lang="en-US" sz="4000" b="1" dirty="0" err="1">
                <a:solidFill>
                  <a:srgbClr val="00B0F0"/>
                </a:solidFill>
              </a:rPr>
              <a:t>sua</a:t>
            </a:r>
            <a:r>
              <a:rPr lang="en-US" sz="4000" b="1" dirty="0">
                <a:solidFill>
                  <a:srgbClr val="00B0F0"/>
                </a:solidFill>
              </a:rPr>
              <a:t> </a:t>
            </a:r>
            <a:r>
              <a:rPr lang="en-US" sz="4000" b="1" dirty="0" err="1">
                <a:solidFill>
                  <a:srgbClr val="00B0F0"/>
                </a:solidFill>
              </a:rPr>
              <a:t>empresa</a:t>
            </a:r>
            <a:r>
              <a:rPr lang="en-US" sz="4000" b="1" dirty="0">
                <a:solidFill>
                  <a:srgbClr val="00B0F0"/>
                </a:solidFill>
              </a:rPr>
              <a:t> </a:t>
            </a:r>
            <a:r>
              <a:rPr lang="en-US" sz="4000" b="1" dirty="0" err="1">
                <a:solidFill>
                  <a:srgbClr val="00B0F0"/>
                </a:solidFill>
              </a:rPr>
              <a:t>precisa</a:t>
            </a:r>
            <a:r>
              <a:rPr lang="en-US" sz="4000" b="1" dirty="0">
                <a:solidFill>
                  <a:srgbClr val="00B0F0"/>
                </a:solidFill>
              </a:rPr>
              <a:t>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DCD1FE-4067-AEFF-CF2F-12C3B65DD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244" y="1272551"/>
            <a:ext cx="6115573" cy="5305261"/>
          </a:xfrm>
          <a:prstGeom prst="rect">
            <a:avLst/>
          </a:prstGeom>
        </p:spPr>
      </p:pic>
      <p:pic>
        <p:nvPicPr>
          <p:cNvPr id="13" name="Áudio 12">
            <a:hlinkClick r:id="" action="ppaction://media"/>
            <a:extLst>
              <a:ext uri="{FF2B5EF4-FFF2-40B4-BE49-F238E27FC236}">
                <a16:creationId xmlns:a16="http://schemas.microsoft.com/office/drawing/2014/main" id="{120A2CD6-01F9-028C-BEB7-7BA62E267B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615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87"/>
    </mc:Choice>
    <mc:Fallback xmlns="">
      <p:transition spd="slow" advTm="19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F752F-04A3-53D0-A69E-56F24900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Streamline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CB9D39-ECA3-395E-4615-B152E04CD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Conforme apresentação anterior, buscamos maiores informações sobre o produto.</a:t>
            </a:r>
          </a:p>
          <a:p>
            <a:pPr marL="0" indent="0">
              <a:buNone/>
            </a:pPr>
            <a:r>
              <a:rPr lang="pt-BR" dirty="0"/>
              <a:t>Em seu site podemos obter informações de: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- Política de privacidade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- Cases de sucesso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- Termos de uso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D35DC63A-85B5-F72F-2534-7C38A1D88C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616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91"/>
    </mc:Choice>
    <mc:Fallback xmlns="">
      <p:transition spd="slow" advTm="17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209460D-B3FB-3307-0AF0-4B363D9AB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1894884"/>
            <a:ext cx="11582402" cy="1782982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44303BA6-8429-50E7-9A7E-37902474F5AE}"/>
              </a:ext>
            </a:extLst>
          </p:cNvPr>
          <p:cNvSpPr/>
          <p:nvPr/>
        </p:nvSpPr>
        <p:spPr>
          <a:xfrm>
            <a:off x="9812413" y="2293445"/>
            <a:ext cx="2177143" cy="595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E296AE-982D-182F-29D5-0D2402148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Contatos via Email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D9FDFC1-2FDD-ED25-2196-6B709B7DD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9" y="3968614"/>
            <a:ext cx="11125200" cy="1658198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406B1D9E-292A-6F30-CCAA-F8A9B8B0B1BF}"/>
              </a:ext>
            </a:extLst>
          </p:cNvPr>
          <p:cNvSpPr/>
          <p:nvPr/>
        </p:nvSpPr>
        <p:spPr>
          <a:xfrm>
            <a:off x="9710058" y="4699414"/>
            <a:ext cx="2177143" cy="595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Áudio 11">
            <a:hlinkClick r:id="" action="ppaction://media"/>
            <a:extLst>
              <a:ext uri="{FF2B5EF4-FFF2-40B4-BE49-F238E27FC236}">
                <a16:creationId xmlns:a16="http://schemas.microsoft.com/office/drawing/2014/main" id="{EFCD3AF2-E2AA-6D5D-9AD2-7D5C7BA238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0342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72"/>
    </mc:Choice>
    <mc:Fallback xmlns="">
      <p:transition spd="slow" advTm="17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F20663ECC8D5F4AB703B8D20287EAD9" ma:contentTypeVersion="11" ma:contentTypeDescription="Crie um novo documento." ma:contentTypeScope="" ma:versionID="25790eaa45bdf190f1380a519442ba2b">
  <xsd:schema xmlns:xsd="http://www.w3.org/2001/XMLSchema" xmlns:xs="http://www.w3.org/2001/XMLSchema" xmlns:p="http://schemas.microsoft.com/office/2006/metadata/properties" xmlns:ns2="67663964-a856-4697-a439-226c418deb41" xmlns:ns3="5a64bd2e-23f1-4b4d-9d5d-00b9ff3604ab" targetNamespace="http://schemas.microsoft.com/office/2006/metadata/properties" ma:root="true" ma:fieldsID="6c8b88f4eb73e7791ecec4ebd4feea0c" ns2:_="" ns3:_="">
    <xsd:import namespace="67663964-a856-4697-a439-226c418deb41"/>
    <xsd:import namespace="5a64bd2e-23f1-4b4d-9d5d-00b9ff3604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663964-a856-4697-a439-226c418deb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64bd2e-23f1-4b4d-9d5d-00b9ff3604ab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3d34cdd-b722-40a1-886c-4af9d159f090}" ma:internalName="TaxCatchAll" ma:showField="CatchAllData" ma:web="5a64bd2e-23f1-4b4d-9d5d-00b9ff3604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493CC9-7EB1-4713-ADA6-59DDB5B466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04829A-41DE-4284-BF7A-4B1C276D99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663964-a856-4697-a439-226c418deb41"/>
    <ds:schemaRef ds:uri="5a64bd2e-23f1-4b4d-9d5d-00b9ff3604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860</TotalTime>
  <Words>750</Words>
  <Application>Microsoft Office PowerPoint</Application>
  <PresentationFormat>Widescreen</PresentationFormat>
  <Paragraphs>98</Paragraphs>
  <Slides>25</Slides>
  <Notes>0</Notes>
  <HiddenSlides>0</HiddenSlides>
  <MMClips>25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Calibri</vt:lpstr>
      <vt:lpstr>Times New Roman</vt:lpstr>
      <vt:lpstr>Trebuchet MS</vt:lpstr>
      <vt:lpstr>Wingdings 3</vt:lpstr>
      <vt:lpstr>Facetado</vt:lpstr>
      <vt:lpstr>Projeto Integrador -3ª Sprint  Gestão da Produção Industrial     </vt:lpstr>
      <vt:lpstr>Equipe Focus - Apresentação</vt:lpstr>
      <vt:lpstr>Objetivo</vt:lpstr>
      <vt:lpstr>Quem já utiliza</vt:lpstr>
      <vt:lpstr>Empresas </vt:lpstr>
      <vt:lpstr>Porque escolher a Streamline?</vt:lpstr>
      <vt:lpstr>O que sua empresa precisa?</vt:lpstr>
      <vt:lpstr>Streamline </vt:lpstr>
      <vt:lpstr>Contatos via Email</vt:lpstr>
      <vt:lpstr>Apresentação do PowerPoint</vt:lpstr>
      <vt:lpstr>Outro contato</vt:lpstr>
      <vt:lpstr>Apresentação do PowerPoint</vt:lpstr>
      <vt:lpstr>Política de privacidade </vt:lpstr>
      <vt:lpstr>Case de sucesso - MyScrubs</vt:lpstr>
      <vt:lpstr>Case de sucesso - MyScrubs</vt:lpstr>
      <vt:lpstr>Case de sucesso - MyScrubs</vt:lpstr>
      <vt:lpstr>Case de sucesso – MyScrubs</vt:lpstr>
      <vt:lpstr>Outros cases de sucesso</vt:lpstr>
      <vt:lpstr>Avaliações</vt:lpstr>
      <vt:lpstr>Depoimentos de Clientes</vt:lpstr>
      <vt:lpstr>Simulações</vt:lpstr>
      <vt:lpstr>Apresentação do PowerPoint</vt:lpstr>
      <vt:lpstr>Apresentação do PowerPoint</vt:lpstr>
      <vt:lpstr>Considerações Finais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Fundação de Apoio à Pesquisa FAPG</dc:creator>
  <cp:lastModifiedBy>Fundação de Apoio à Pesquisa FAPG</cp:lastModifiedBy>
  <cp:revision>19</cp:revision>
  <dcterms:created xsi:type="dcterms:W3CDTF">2023-05-16T14:05:24Z</dcterms:created>
  <dcterms:modified xsi:type="dcterms:W3CDTF">2023-05-30T12:28:34Z</dcterms:modified>
</cp:coreProperties>
</file>